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414" r:id="rId2"/>
    <p:sldId id="416" r:id="rId3"/>
    <p:sldId id="417" r:id="rId4"/>
    <p:sldId id="418" r:id="rId5"/>
    <p:sldId id="419" r:id="rId6"/>
    <p:sldId id="420" r:id="rId7"/>
    <p:sldId id="415" r:id="rId8"/>
    <p:sldId id="422" r:id="rId9"/>
    <p:sldId id="261" r:id="rId10"/>
    <p:sldId id="386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userDrawn="1">
          <p15:clr>
            <a:srgbClr val="A4A3A4"/>
          </p15:clr>
        </p15:guide>
        <p15:guide id="11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2E113-FE99-46D2-AFE8-B87965911F69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30622-F38E-4F9D-9A7E-DEF1BC505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7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86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/>
          <a:lstStyle/>
          <a:p>
            <a:fld id="{B1FEB637-BC42-497E-9119-65CA0380A6E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112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2489813" y="727200"/>
            <a:ext cx="72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7" name="Group 6"/>
          <p:cNvGrpSpPr/>
          <p:nvPr/>
        </p:nvGrpSpPr>
        <p:grpSpPr>
          <a:xfrm>
            <a:off x="503988" y="378000"/>
            <a:ext cx="216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335187" y="5446396"/>
            <a:ext cx="5355168" cy="855704"/>
          </a:xfrm>
        </p:spPr>
        <p:txBody>
          <a:bodyPr>
            <a:noAutofit/>
          </a:bodyPr>
          <a:lstStyle>
            <a:lvl1pPr>
              <a:spcAft>
                <a:spcPts val="600"/>
              </a:spcAft>
              <a:defRPr sz="1000" b="0">
                <a:solidFill>
                  <a:schemeClr val="tx1"/>
                </a:solidFill>
              </a:defRPr>
            </a:lvl1pPr>
            <a:lvl2pPr marL="171450" indent="-171450">
              <a:spcAft>
                <a:spcPts val="600"/>
              </a:spcAft>
              <a:buFont typeface="Arial" panose="020B0604020202020204" pitchFamily="34" charset="0"/>
              <a:buChar char="•"/>
              <a:defRPr sz="1000" b="0"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 sz="1000"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 sz="1000"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Destinataire</a:t>
            </a:r>
            <a:r>
              <a:rPr lang="en-US" dirty="0"/>
              <a:t> 1</a:t>
            </a:r>
          </a:p>
          <a:p>
            <a:pPr lvl="0"/>
            <a:r>
              <a:rPr lang="en-US" dirty="0" err="1"/>
              <a:t>Destinataire</a:t>
            </a:r>
            <a:r>
              <a:rPr lang="en-US" dirty="0"/>
              <a:t> 2</a:t>
            </a:r>
          </a:p>
          <a:p>
            <a:pPr lvl="0"/>
            <a:r>
              <a:rPr lang="en-US" dirty="0"/>
              <a:t>…</a:t>
            </a: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35185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dirty="0">
                <a:solidFill>
                  <a:schemeClr val="tx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21" name="Title 1"/>
          <p:cNvSpPr>
            <a:spLocks noGrp="1"/>
          </p:cNvSpPr>
          <p:nvPr>
            <p:ph type="ctrTitle"/>
          </p:nvPr>
        </p:nvSpPr>
        <p:spPr bwMode="gray">
          <a:xfrm>
            <a:off x="503991" y="5446396"/>
            <a:ext cx="5592012" cy="324000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defRPr sz="18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gray">
          <a:xfrm>
            <a:off x="503989" y="5796456"/>
            <a:ext cx="559201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5594349" cy="298451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307946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1651" y="1705670"/>
            <a:ext cx="10541000" cy="1592403"/>
          </a:xfrm>
        </p:spPr>
        <p:txBody>
          <a:bodyPr anchor="b"/>
          <a:lstStyle>
            <a:lvl1pPr>
              <a:lnSpc>
                <a:spcPct val="95000"/>
              </a:lnSpc>
              <a:defRPr sz="3851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01651" y="3429001"/>
            <a:ext cx="105410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1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951509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y statement dark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01654" y="1628776"/>
            <a:ext cx="9152369" cy="4752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688157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y statement dark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01651" y="1627200"/>
            <a:ext cx="9277349" cy="4759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856764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y statement tea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01651" y="1628776"/>
            <a:ext cx="9277349" cy="4752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73754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y statement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01651" y="1628776"/>
            <a:ext cx="9277349" cy="4752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48670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01651" y="1628776"/>
            <a:ext cx="9277349" cy="4752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800">
                <a:solidFill>
                  <a:schemeClr val="tx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1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02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90"/>
            <a:ext cx="9277349" cy="4716463"/>
          </a:xfrm>
          <a:prstGeom prst="rect">
            <a:avLst/>
          </a:prstGeom>
        </p:spPr>
        <p:txBody>
          <a:bodyPr/>
          <a:lstStyle>
            <a:lvl1pPr>
              <a:tabLst>
                <a:tab pos="6729245" algn="r"/>
              </a:tabLst>
              <a:defRPr/>
            </a:lvl1pPr>
            <a:lvl2pPr>
              <a:tabLst>
                <a:tab pos="6729245" algn="r"/>
              </a:tabLst>
              <a:defRPr/>
            </a:lvl2pPr>
            <a:lvl3pPr>
              <a:tabLst>
                <a:tab pos="6729245" algn="r"/>
              </a:tabLst>
              <a:defRPr/>
            </a:lvl3pPr>
            <a:lvl4pPr>
              <a:tabLst>
                <a:tab pos="6729245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  <a:lvl6pPr>
              <a:tabLst>
                <a:tab pos="6729245" algn="r"/>
              </a:tabLst>
              <a:defRPr/>
            </a:lvl6pPr>
            <a:lvl7pPr>
              <a:tabLst>
                <a:tab pos="6729245" algn="r"/>
              </a:tabLst>
              <a:defRPr/>
            </a:lvl7pPr>
            <a:lvl8pPr>
              <a:tabLst>
                <a:tab pos="6729245" algn="r"/>
              </a:tabLst>
              <a:defRPr/>
            </a:lvl8pPr>
            <a:lvl9pPr>
              <a:tabLst>
                <a:tab pos="6729245" algn="r"/>
              </a:tabLst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2" y="317501"/>
            <a:ext cx="1118023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3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51087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4" y="317502"/>
            <a:ext cx="11188700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450351" y="1701803"/>
            <a:ext cx="6240000" cy="4679951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90"/>
            <a:ext cx="4456429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074" algn="r"/>
              </a:tabLst>
              <a:defRPr/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0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397904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4" y="317502"/>
            <a:ext cx="11188700" cy="6985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501651" y="1665290"/>
            <a:ext cx="11165416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109111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3"/>
            <a:ext cx="1116234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01651" y="317501"/>
            <a:ext cx="11162349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501651" y="1700213"/>
            <a:ext cx="11165416" cy="46789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6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26471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2505856" y="727200"/>
            <a:ext cx="7200000" cy="54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21" name="Group 20"/>
          <p:cNvGrpSpPr/>
          <p:nvPr/>
        </p:nvGrpSpPr>
        <p:grpSpPr>
          <a:xfrm>
            <a:off x="503988" y="378000"/>
            <a:ext cx="2160000" cy="307976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335187" y="5446396"/>
            <a:ext cx="5355168" cy="855704"/>
          </a:xfrm>
        </p:spPr>
        <p:txBody>
          <a:bodyPr>
            <a:noAutofit/>
          </a:bodyPr>
          <a:lstStyle>
            <a:lvl1pPr>
              <a:spcAft>
                <a:spcPts val="600"/>
              </a:spcAft>
              <a:defRPr sz="1000" b="0">
                <a:solidFill>
                  <a:schemeClr val="bg1"/>
                </a:solidFill>
              </a:defRPr>
            </a:lvl1pPr>
            <a:lvl2pPr marL="171450" indent="-171450">
              <a:spcAft>
                <a:spcPts val="600"/>
              </a:spcAft>
              <a:buFont typeface="Arial" panose="020B0604020202020204" pitchFamily="34" charset="0"/>
              <a:buChar char="•"/>
              <a:defRPr sz="1000" b="0"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 sz="1000"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 sz="1000"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Destinataire</a:t>
            </a:r>
            <a:r>
              <a:rPr lang="en-US" dirty="0"/>
              <a:t> 1</a:t>
            </a:r>
          </a:p>
          <a:p>
            <a:pPr lvl="0"/>
            <a:r>
              <a:rPr lang="en-US" dirty="0" err="1"/>
              <a:t>Destinataire</a:t>
            </a:r>
            <a:r>
              <a:rPr lang="en-US" dirty="0"/>
              <a:t> 2</a:t>
            </a:r>
          </a:p>
          <a:p>
            <a:pPr lvl="0"/>
            <a:r>
              <a:rPr lang="en-US" dirty="0"/>
              <a:t>…</a:t>
            </a:r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35185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dirty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 bwMode="gray">
          <a:xfrm>
            <a:off x="503991" y="5446396"/>
            <a:ext cx="5592012" cy="324000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defRPr sz="18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 bwMode="gray">
          <a:xfrm>
            <a:off x="503989" y="5796456"/>
            <a:ext cx="559201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5594349" cy="298451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4557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3" y="651603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3" y="317501"/>
            <a:ext cx="11188700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01652" y="2052001"/>
            <a:ext cx="11188699" cy="4069013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01652" y="1700214"/>
            <a:ext cx="11188699" cy="3571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54" y="6121015"/>
            <a:ext cx="11188700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20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970294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4" y="651603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3" y="317501"/>
            <a:ext cx="11188700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04000" y="2052000"/>
            <a:ext cx="3549549" cy="4069015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01653" y="1665289"/>
            <a:ext cx="3562351" cy="39211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4303184" y="2052000"/>
            <a:ext cx="3561616" cy="4069015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303187" y="1665289"/>
            <a:ext cx="3561615" cy="39211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8126400" y="2052000"/>
            <a:ext cx="3563953" cy="4069015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8126396" y="1659145"/>
            <a:ext cx="3563955" cy="398256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49" y="6121015"/>
            <a:ext cx="11165419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2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23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50816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1" y="317501"/>
            <a:ext cx="11202669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3"/>
            <a:ext cx="1120266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89"/>
            <a:ext cx="5305579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074" algn="r"/>
              </a:tabLst>
              <a:defRPr/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6381539" y="1665289"/>
            <a:ext cx="5322781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074" algn="r"/>
              </a:tabLst>
              <a:defRPr/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8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289120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501652" y="1665289"/>
            <a:ext cx="5355165" cy="4455725"/>
          </a:xfrm>
          <a:prstGeom prst="rect">
            <a:avLst/>
          </a:prstGeom>
        </p:spPr>
        <p:txBody>
          <a:bodyPr/>
          <a:lstStyle>
            <a:lvl1pPr>
              <a:tabLst>
                <a:tab pos="5029074" algn="r"/>
              </a:tabLst>
              <a:defRPr/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341223" y="2125013"/>
            <a:ext cx="5349128" cy="3996000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341223" y="1665291"/>
            <a:ext cx="5349128" cy="4206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3" y="651603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3" y="317501"/>
            <a:ext cx="11188700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53" y="6121015"/>
            <a:ext cx="11188700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9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946623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341224" y="2125013"/>
            <a:ext cx="5349129" cy="3996000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341225" y="1665291"/>
            <a:ext cx="5349129" cy="4206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3" y="651603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3" y="317501"/>
            <a:ext cx="11188700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49" y="6121015"/>
            <a:ext cx="11165419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501654" y="2125013"/>
            <a:ext cx="5339063" cy="3996000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501649" y="1665291"/>
            <a:ext cx="5339064" cy="4206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20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028567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2" y="317501"/>
            <a:ext cx="11188699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01653" y="1665290"/>
            <a:ext cx="4431857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074" algn="r"/>
              </a:tabLst>
              <a:defRPr/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5450349" y="1700215"/>
            <a:ext cx="6240000" cy="4681537"/>
          </a:xfrm>
          <a:prstGeom prst="rect">
            <a:avLst/>
          </a:prstGeom>
        </p:spPr>
        <p:txBody>
          <a:bodyPr/>
          <a:lstStyle>
            <a:lvl1pPr>
              <a:tabLst>
                <a:tab pos="5029074" algn="r"/>
              </a:tabLst>
              <a:defRPr/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3" y="651603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027477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4" y="317503"/>
            <a:ext cx="11188700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7577885" y="1658680"/>
            <a:ext cx="4112468" cy="47230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074" algn="r"/>
              </a:tabLst>
              <a:defRPr sz="2400">
                <a:solidFill>
                  <a:schemeClr val="accent3"/>
                </a:solidFill>
              </a:defRPr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501654" y="1665289"/>
            <a:ext cx="6506348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074" algn="r"/>
              </a:tabLst>
              <a:defRPr/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2" y="651603"/>
            <a:ext cx="1118869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019857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4" y="317503"/>
            <a:ext cx="11188700" cy="334101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1649" y="1700213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327216" y="1700213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152783" y="1700213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978351" y="1700213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1653" y="3124201"/>
            <a:ext cx="2720468" cy="325754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396" indent="-176396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0"/>
              </a:spcAft>
              <a:defRPr baseline="0"/>
            </a:lvl5pPr>
            <a:lvl6pPr marL="356391" indent="-176396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0"/>
              </a:spcAft>
              <a:defRPr/>
            </a:lvl7pPr>
            <a:lvl8pPr marL="356391" indent="-176396">
              <a:spcAft>
                <a:spcPts val="0"/>
              </a:spcAft>
              <a:defRPr/>
            </a:lvl8pPr>
            <a:lvl9pPr marL="356391" indent="-176396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149963" y="3120552"/>
            <a:ext cx="2712000" cy="326119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396" indent="-176396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0"/>
              </a:spcAft>
              <a:defRPr baseline="0"/>
            </a:lvl5pPr>
            <a:lvl6pPr marL="356391" indent="-176396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0"/>
              </a:spcAft>
              <a:defRPr/>
            </a:lvl7pPr>
            <a:lvl8pPr marL="356391" indent="-176396">
              <a:spcAft>
                <a:spcPts val="0"/>
              </a:spcAft>
              <a:defRPr/>
            </a:lvl8pPr>
            <a:lvl9pPr marL="356391" indent="-176396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30040" y="3124201"/>
            <a:ext cx="2712000" cy="325754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396" indent="-176396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0"/>
              </a:spcAft>
              <a:defRPr baseline="0"/>
            </a:lvl5pPr>
            <a:lvl6pPr marL="356391" indent="-176396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0"/>
              </a:spcAft>
              <a:defRPr/>
            </a:lvl7pPr>
            <a:lvl8pPr marL="356391" indent="-176396">
              <a:spcAft>
                <a:spcPts val="0"/>
              </a:spcAft>
              <a:defRPr/>
            </a:lvl8pPr>
            <a:lvl9pPr marL="356391" indent="-176396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8993171" y="3108508"/>
            <a:ext cx="2697183" cy="327324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396" indent="-176396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0"/>
              </a:spcAft>
              <a:defRPr baseline="0"/>
            </a:lvl5pPr>
            <a:lvl6pPr marL="356391" indent="-176396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0"/>
              </a:spcAft>
              <a:defRPr/>
            </a:lvl7pPr>
            <a:lvl8pPr marL="356391" indent="-176396">
              <a:spcAft>
                <a:spcPts val="0"/>
              </a:spcAft>
              <a:defRPr/>
            </a:lvl8pPr>
            <a:lvl9pPr marL="356391" indent="-176396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01650" y="651603"/>
            <a:ext cx="11188701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20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032526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4" y="317503"/>
            <a:ext cx="11188700" cy="334101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504000" y="1707173"/>
            <a:ext cx="549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4085" y="1700213"/>
            <a:ext cx="5475067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000" y="4065173"/>
            <a:ext cx="549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4085" y="4065173"/>
            <a:ext cx="547506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504000" y="1880213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6224085" y="1880213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504000" y="4256213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6224085" y="4256213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683483" y="1880213"/>
            <a:ext cx="3288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8396560" y="1880213"/>
            <a:ext cx="3302592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683483" y="4256213"/>
            <a:ext cx="3288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8396560" y="4256213"/>
            <a:ext cx="3302592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3"/>
            <a:ext cx="1116234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2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24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504324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4" y="317503"/>
            <a:ext cx="11188700" cy="334101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01654" y="1700214"/>
            <a:ext cx="3695700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006401" y="1700214"/>
            <a:ext cx="3683953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273075" y="1700214"/>
            <a:ext cx="3657600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18"/>
          <p:cNvSpPr>
            <a:spLocks noGrp="1"/>
          </p:cNvSpPr>
          <p:nvPr>
            <p:ph idx="1" hasCustomPrompt="1"/>
          </p:nvPr>
        </p:nvSpPr>
        <p:spPr>
          <a:xfrm>
            <a:off x="501651" y="3832225"/>
            <a:ext cx="3683949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 hasCustomPrompt="1"/>
          </p:nvPr>
        </p:nvSpPr>
        <p:spPr>
          <a:xfrm>
            <a:off x="4267200" y="3832225"/>
            <a:ext cx="3657600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 hasCustomPrompt="1"/>
          </p:nvPr>
        </p:nvSpPr>
        <p:spPr>
          <a:xfrm>
            <a:off x="8006401" y="3832225"/>
            <a:ext cx="3683953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501651" y="651603"/>
            <a:ext cx="1116234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20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556094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336000" y="1368000"/>
            <a:ext cx="552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01654" y="5864231"/>
            <a:ext cx="5594348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5594349" cy="298451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03988" y="378000"/>
            <a:ext cx="216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16280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3" y="651603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3" y="317501"/>
            <a:ext cx="11188700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3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4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19593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4000" y="1857893"/>
            <a:ext cx="5466824" cy="1695451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246198" y="1857893"/>
            <a:ext cx="5444156" cy="1695451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4" y="317503"/>
            <a:ext cx="11188700" cy="334101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504000" y="1705379"/>
            <a:ext cx="5466824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6195" y="1705379"/>
            <a:ext cx="5452957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69494" y="1863918"/>
            <a:ext cx="1210207" cy="549275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24620" y="1857893"/>
            <a:ext cx="1244161" cy="549275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3" y="651603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9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9408974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4000" y="1857893"/>
            <a:ext cx="5468941" cy="1695451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246198" y="1857893"/>
            <a:ext cx="5454668" cy="1695451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4" y="317503"/>
            <a:ext cx="11188700" cy="334101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504000" y="1705379"/>
            <a:ext cx="5466824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6195" y="1705379"/>
            <a:ext cx="5452957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24620" y="1857893"/>
            <a:ext cx="1244161" cy="549275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504000" y="4249682"/>
            <a:ext cx="5466824" cy="1695451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6246197" y="4249682"/>
            <a:ext cx="5452959" cy="1695451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Rectangle 11"/>
          <p:cNvSpPr/>
          <p:nvPr/>
        </p:nvSpPr>
        <p:spPr>
          <a:xfrm>
            <a:off x="504003" y="4103519"/>
            <a:ext cx="5468943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6197" y="4103519"/>
            <a:ext cx="5444716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4754494" y="4255708"/>
            <a:ext cx="1239381" cy="549275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10424617" y="4249684"/>
            <a:ext cx="1244160" cy="549275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3"/>
            <a:ext cx="11197501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69494" y="1863918"/>
            <a:ext cx="1210207" cy="549275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2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24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756138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4" y="317503"/>
            <a:ext cx="11188700" cy="334101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4320000" y="1705968"/>
            <a:ext cx="355611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4000" y="1700214"/>
            <a:ext cx="3560000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5300" y="1705968"/>
            <a:ext cx="3583853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325714" y="1851441"/>
            <a:ext cx="3540577" cy="3845755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04000" y="1851441"/>
            <a:ext cx="3560000" cy="3845755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8128002" y="1851441"/>
            <a:ext cx="3571153" cy="3845755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3"/>
            <a:ext cx="1116234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8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5867472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4" y="317503"/>
            <a:ext cx="11188700" cy="334101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4000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9096836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68279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232557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3" y="651603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6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2430734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column icon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317501"/>
            <a:ext cx="11188701" cy="3341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4000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56391" indent="-176396">
              <a:spcAft>
                <a:spcPts val="1000"/>
              </a:spcAft>
              <a:defRPr baseline="0">
                <a:solidFill>
                  <a:schemeClr val="bg1"/>
                </a:solidFill>
              </a:defRPr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7pPr>
            <a:lvl8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8pPr>
            <a:lvl9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9100752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56391" indent="-176396">
              <a:spcAft>
                <a:spcPts val="1000"/>
              </a:spcAft>
              <a:defRPr baseline="0">
                <a:solidFill>
                  <a:schemeClr val="bg1"/>
                </a:solidFill>
              </a:defRPr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7pPr>
            <a:lvl8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8pPr>
            <a:lvl9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69584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56391" indent="-176396">
              <a:spcAft>
                <a:spcPts val="1000"/>
              </a:spcAft>
              <a:defRPr baseline="0">
                <a:solidFill>
                  <a:schemeClr val="bg1"/>
                </a:solidFill>
              </a:defRPr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7pPr>
            <a:lvl8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8pPr>
            <a:lvl9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235168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56391" indent="-176396">
              <a:spcAft>
                <a:spcPts val="1000"/>
              </a:spcAft>
              <a:defRPr baseline="0">
                <a:solidFill>
                  <a:schemeClr val="bg1"/>
                </a:solidFill>
              </a:defRPr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7pPr>
            <a:lvl8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8pPr>
            <a:lvl9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87696"/>
            <a:ext cx="11188701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6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437087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3" y="651603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3" y="317501"/>
            <a:ext cx="11188700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501653" y="1665290"/>
            <a:ext cx="5594351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6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7089491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1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2278702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3936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212000" y="1530000"/>
            <a:ext cx="3780000" cy="37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3800"/>
              </a:lnSpc>
              <a:defRPr sz="32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475325" y="4572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7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18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1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3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4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5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6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7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</p:grp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 bwMode="gray">
          <a:xfrm>
            <a:off x="475201" y="5741208"/>
            <a:ext cx="559201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609570" indent="0" algn="ctr">
              <a:buNone/>
              <a:defRPr sz="2667"/>
            </a:lvl2pPr>
            <a:lvl3pPr marL="1219140" indent="0" algn="ctr">
              <a:buNone/>
              <a:defRPr sz="2400"/>
            </a:lvl3pPr>
            <a:lvl4pPr marL="1828709" indent="0" algn="ctr">
              <a:buNone/>
              <a:defRPr sz="2133"/>
            </a:lvl4pPr>
            <a:lvl5pPr marL="2438278" indent="0" algn="ctr">
              <a:buNone/>
              <a:defRPr sz="2133"/>
            </a:lvl5pPr>
            <a:lvl6pPr marL="3047848" indent="0" algn="ctr">
              <a:buNone/>
              <a:defRPr sz="2133"/>
            </a:lvl6pPr>
            <a:lvl7pPr marL="3657418" indent="0" algn="ctr">
              <a:buNone/>
              <a:defRPr sz="2133"/>
            </a:lvl7pPr>
            <a:lvl8pPr marL="4266987" indent="0" algn="ctr">
              <a:buNone/>
              <a:defRPr sz="2133"/>
            </a:lvl8pPr>
            <a:lvl9pPr marL="4876557" indent="0" algn="ctr">
              <a:buNone/>
              <a:defRPr sz="2133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200" y="6362700"/>
            <a:ext cx="5594349" cy="298451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844860" y="5386529"/>
            <a:ext cx="4016376" cy="855704"/>
          </a:xfrm>
        </p:spPr>
        <p:txBody>
          <a:bodyPr>
            <a:noAutofit/>
          </a:bodyPr>
          <a:lstStyle>
            <a:lvl1pPr>
              <a:spcAft>
                <a:spcPts val="600"/>
              </a:spcAft>
              <a:defRPr sz="1000" b="0">
                <a:solidFill>
                  <a:schemeClr val="tx1"/>
                </a:solidFill>
              </a:defRPr>
            </a:lvl1pPr>
            <a:lvl2pPr marL="171450" indent="-171450">
              <a:spcAft>
                <a:spcPts val="600"/>
              </a:spcAft>
              <a:buFont typeface="Arial" panose="020B0604020202020204" pitchFamily="34" charset="0"/>
              <a:buChar char="•"/>
              <a:defRPr sz="1000" b="0"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 sz="1000"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 sz="1000"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Destinataire</a:t>
            </a:r>
            <a:r>
              <a:rPr lang="en-US" dirty="0"/>
              <a:t> 1</a:t>
            </a:r>
          </a:p>
          <a:p>
            <a:pPr lvl="0"/>
            <a:r>
              <a:rPr lang="en-US" dirty="0" err="1"/>
              <a:t>Destinataire</a:t>
            </a:r>
            <a:r>
              <a:rPr lang="en-US" dirty="0"/>
              <a:t> 2</a:t>
            </a:r>
          </a:p>
          <a:p>
            <a:pPr lvl="0"/>
            <a:r>
              <a:rPr lang="en-US" dirty="0"/>
              <a:t>…</a:t>
            </a:r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44859" y="6477000"/>
            <a:ext cx="4016376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dirty="0">
                <a:solidFill>
                  <a:schemeClr val="tx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fr-FR"/>
              <a:t>© 2019 Fondation d'Entreprise Deloitte - Document Confidentiel</a:t>
            </a:r>
          </a:p>
        </p:txBody>
      </p:sp>
    </p:spTree>
    <p:extLst>
      <p:ext uri="{BB962C8B-B14F-4D97-AF65-F5344CB8AC3E}">
        <p14:creationId xmlns:p14="http://schemas.microsoft.com/office/powerpoint/2010/main" val="4083293376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Circle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336000" y="1368000"/>
            <a:ext cx="552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03989" y="5864231"/>
            <a:ext cx="559201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5594349" cy="298451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03988" y="378000"/>
            <a:ext cx="2160000" cy="307976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5008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402598" y="3745524"/>
            <a:ext cx="2319503" cy="1725448"/>
          </a:xfrm>
        </p:spPr>
        <p:txBody>
          <a:bodyPr anchor="ctr" anchorCtr="0"/>
          <a:lstStyle>
            <a:lvl1pPr algn="ctr">
              <a:defRPr sz="1200"/>
            </a:lvl1pPr>
          </a:lstStyle>
          <a:p>
            <a:r>
              <a:rPr lang="en-US" sz="1200" noProof="0" dirty="0"/>
              <a:t>Insert sponsorship mark here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402599" y="5935480"/>
            <a:ext cx="2319501" cy="363723"/>
          </a:xfrm>
        </p:spPr>
        <p:txBody>
          <a:bodyPr anchor="b" anchorCtr="0"/>
          <a:lstStyle>
            <a:lvl1pPr>
              <a:lnSpc>
                <a:spcPct val="100000"/>
              </a:lnSpc>
              <a:defRPr sz="8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475325" y="4572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21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2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3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4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5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6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7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8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9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0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75326" y="3745524"/>
            <a:ext cx="8555263" cy="2553678"/>
          </a:xfrm>
        </p:spPr>
        <p:txBody>
          <a:bodyPr anchor="b"/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8956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469900" y="1665291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5825066" y="6477001"/>
            <a:ext cx="5585887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800"/>
              </a:spcBef>
              <a:buSzPct val="100000"/>
              <a:buFont typeface="Arial"/>
              <a:buNone/>
            </a:pPr>
            <a:r>
              <a:rPr lang="fr-FR"/>
              <a:t>Masque Deloitte 16/9e pour projection</a:t>
            </a:r>
            <a:endParaRPr lang="fr-F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900" y="6477001"/>
            <a:ext cx="411480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/>
            </a:lvl1pPr>
          </a:lstStyle>
          <a:p>
            <a:pPr>
              <a:spcBef>
                <a:spcPts val="800"/>
              </a:spcBef>
              <a:buSzPct val="100000"/>
              <a:buFont typeface="Arial"/>
              <a:buNone/>
            </a:pPr>
            <a:r>
              <a:rPr lang="fr-FR"/>
              <a:t>© 2018 Deloitte SAS - Document Confidentiel</a:t>
            </a:r>
            <a:endParaRPr lang="fr-F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54" y="6477001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800"/>
              </a:spcBef>
              <a:buSzPct val="100000"/>
              <a:buFont typeface="Arial"/>
              <a:buNone/>
            </a:pPr>
            <a:fld id="{C632AA51-054D-4843-AB85-50DC46A393FE}" type="slidenum">
              <a:rPr lang="fr-FR" smtClean="0"/>
              <a:pPr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346892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1651" y="1705670"/>
            <a:ext cx="10541000" cy="1592403"/>
          </a:xfrm>
        </p:spPr>
        <p:txBody>
          <a:bodyPr anchor="b"/>
          <a:lstStyle>
            <a:lvl1pPr>
              <a:lnSpc>
                <a:spcPct val="95000"/>
              </a:lnSpc>
              <a:defRPr sz="3851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01651" y="3429001"/>
            <a:ext cx="105410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1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11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457412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dark green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1651" y="1705670"/>
            <a:ext cx="10541000" cy="1592403"/>
          </a:xfrm>
        </p:spPr>
        <p:txBody>
          <a:bodyPr anchor="b"/>
          <a:lstStyle>
            <a:lvl1pPr>
              <a:lnSpc>
                <a:spcPct val="95000"/>
              </a:lnSpc>
              <a:defRPr sz="3851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01651" y="3429001"/>
            <a:ext cx="10544067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1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648263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1651" y="1705670"/>
            <a:ext cx="10541000" cy="1592403"/>
          </a:xfrm>
        </p:spPr>
        <p:txBody>
          <a:bodyPr anchor="b"/>
          <a:lstStyle>
            <a:lvl1pPr>
              <a:lnSpc>
                <a:spcPct val="95000"/>
              </a:lnSpc>
              <a:defRPr sz="3851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01651" y="3429001"/>
            <a:ext cx="105410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1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402145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dark blue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1651" y="1705670"/>
            <a:ext cx="10541000" cy="1592403"/>
          </a:xfrm>
        </p:spPr>
        <p:txBody>
          <a:bodyPr anchor="b"/>
          <a:lstStyle>
            <a:lvl1pPr>
              <a:lnSpc>
                <a:spcPct val="95000"/>
              </a:lnSpc>
              <a:defRPr sz="3851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01651" y="3429001"/>
            <a:ext cx="105410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1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237144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1651" y="1705670"/>
            <a:ext cx="10541000" cy="1592403"/>
          </a:xfrm>
        </p:spPr>
        <p:txBody>
          <a:bodyPr anchor="b"/>
          <a:lstStyle>
            <a:lvl1pPr>
              <a:lnSpc>
                <a:spcPct val="95000"/>
              </a:lnSpc>
              <a:defRPr sz="3851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01651" y="3429001"/>
            <a:ext cx="105410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1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>
                <a:solidFill>
                  <a:schemeClr val="bg1"/>
                </a:solidFill>
              </a:defRPr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697899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44"/>
            </p:custDataLst>
            <p:extLst>
              <p:ext uri="{D42A27DB-BD31-4B8C-83A1-F6EECF244321}">
                <p14:modId xmlns:p14="http://schemas.microsoft.com/office/powerpoint/2010/main" val="166891810"/>
              </p:ext>
            </p:extLst>
          </p:nvPr>
        </p:nvGraphicFramePr>
        <p:xfrm>
          <a:off x="2121" y="1590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" name="think-cell Slide" r:id="rId45" imgW="270" imgH="270" progId="TCLayout.ActiveDocument.1">
                  <p:embed/>
                </p:oleObj>
              </mc:Choice>
              <mc:Fallback>
                <p:oleObj name="think-cell Slide" r:id="rId4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2121" y="1590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01654" y="317503"/>
            <a:ext cx="11188700" cy="692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501653" y="1665290"/>
            <a:ext cx="11188700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fr-FR" sz="651" dirty="0"/>
            </a:lvl1pPr>
          </a:lstStyle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382379" y="6477000"/>
            <a:ext cx="307975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6335184" y="6477000"/>
            <a:ext cx="4896560" cy="100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fr-FR" sz="651" smtClean="0"/>
            </a:lvl1pPr>
          </a:lstStyle>
          <a:p>
            <a:pPr>
              <a:buSzPct val="100000"/>
              <a:buFont typeface="Arial"/>
              <a:buNone/>
            </a:pP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1" r:id="rId2"/>
    <p:sldLayoutId id="2147483755" r:id="rId3"/>
    <p:sldLayoutId id="2147483756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13" r:id="rId10"/>
    <p:sldLayoutId id="2147483708" r:id="rId11"/>
    <p:sldLayoutId id="2147483710" r:id="rId12"/>
    <p:sldLayoutId id="2147483754" r:id="rId13"/>
    <p:sldLayoutId id="2147483711" r:id="rId14"/>
    <p:sldLayoutId id="2147483753" r:id="rId15"/>
    <p:sldLayoutId id="2147483679" r:id="rId16"/>
    <p:sldLayoutId id="2147483712" r:id="rId17"/>
    <p:sldLayoutId id="2147483678" r:id="rId18"/>
    <p:sldLayoutId id="2147483681" r:id="rId19"/>
    <p:sldLayoutId id="2147483699" r:id="rId20"/>
    <p:sldLayoutId id="2147483714" r:id="rId21"/>
    <p:sldLayoutId id="2147483697" r:id="rId22"/>
    <p:sldLayoutId id="2147483716" r:id="rId23"/>
    <p:sldLayoutId id="2147483717" r:id="rId24"/>
    <p:sldLayoutId id="2147483718" r:id="rId25"/>
    <p:sldLayoutId id="2147483728" r:id="rId26"/>
    <p:sldLayoutId id="2147483720" r:id="rId27"/>
    <p:sldLayoutId id="2147483721" r:id="rId28"/>
    <p:sldLayoutId id="2147483722" r:id="rId29"/>
    <p:sldLayoutId id="2147483695" r:id="rId30"/>
    <p:sldLayoutId id="2147483751" r:id="rId31"/>
    <p:sldLayoutId id="2147483724" r:id="rId32"/>
    <p:sldLayoutId id="2147483725" r:id="rId33"/>
    <p:sldLayoutId id="2147483726" r:id="rId34"/>
    <p:sldLayoutId id="2147483727" r:id="rId35"/>
    <p:sldLayoutId id="2147483698" r:id="rId36"/>
    <p:sldLayoutId id="2147483752" r:id="rId37"/>
    <p:sldLayoutId id="2147483696" r:id="rId38"/>
    <p:sldLayoutId id="2147483757" r:id="rId39"/>
    <p:sldLayoutId id="2147483758" r:id="rId40"/>
    <p:sldLayoutId id="2147483759" r:id="rId41"/>
  </p:sldLayoutIdLst>
  <p:transition>
    <p:fade/>
  </p:transition>
  <p:hf hdr="0" dt="0"/>
  <p:txStyles>
    <p:titleStyle>
      <a:lvl1pPr algn="l" defTabSz="914377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/>
        <a:buNone/>
        <a:defRPr lang="en-US" sz="12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76396" indent="-176396" algn="l" defTabSz="914377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56391" indent="-176396" algn="l" defTabSz="914377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32787" indent="-176396" algn="l" defTabSz="79849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787" indent="-176396" algn="l" defTabSz="914377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787" indent="-176396" algn="l" defTabSz="914377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787" indent="-176396" algn="l" defTabSz="914377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787" indent="-176396" algn="l" defTabSz="914377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4020" userDrawn="1">
          <p15:clr>
            <a:srgbClr val="F26B43"/>
          </p15:clr>
        </p15:guide>
        <p15:guide id="4" pos="316" userDrawn="1">
          <p15:clr>
            <a:srgbClr val="F26B43"/>
          </p15:clr>
        </p15:guide>
        <p15:guide id="5" pos="7364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orient="horz" pos="200" userDrawn="1">
          <p15:clr>
            <a:srgbClr val="F26B43"/>
          </p15:clr>
        </p15:guide>
        <p15:guide id="8" orient="horz" pos="4080" userDrawn="1">
          <p15:clr>
            <a:srgbClr val="F26B43"/>
          </p15:clr>
        </p15:guide>
        <p15:guide id="10" pos="4961" userDrawn="1">
          <p15:clr>
            <a:srgbClr val="F26B43"/>
          </p15:clr>
        </p15:guide>
        <p15:guide id="11" orient="horz" pos="236" userDrawn="1">
          <p15:clr>
            <a:srgbClr val="F26B43"/>
          </p15:clr>
        </p15:guide>
        <p15:guide id="12" pos="1363" userDrawn="1">
          <p15:clr>
            <a:srgbClr val="F26B43"/>
          </p15:clr>
        </p15:guide>
        <p15:guide id="13" pos="1516" userDrawn="1">
          <p15:clr>
            <a:srgbClr val="F26B43"/>
          </p15:clr>
        </p15:guide>
        <p15:guide id="14" pos="2560" userDrawn="1">
          <p15:clr>
            <a:srgbClr val="F26B43"/>
          </p15:clr>
        </p15:guide>
        <p15:guide id="15" pos="2711" userDrawn="1">
          <p15:clr>
            <a:srgbClr val="F26B43"/>
          </p15:clr>
        </p15:guide>
        <p15:guide id="16" pos="6160" userDrawn="1">
          <p15:clr>
            <a:srgbClr val="F26B43"/>
          </p15:clr>
        </p15:guide>
        <p15:guide id="17" pos="3764" userDrawn="1">
          <p15:clr>
            <a:srgbClr val="F26B43"/>
          </p15:clr>
        </p15:guide>
        <p15:guide id="18" pos="3916" userDrawn="1">
          <p15:clr>
            <a:srgbClr val="F26B43"/>
          </p15:clr>
        </p15:guide>
        <p15:guide id="19" pos="3840" userDrawn="1">
          <p15:clr>
            <a:srgbClr val="F26B43"/>
          </p15:clr>
        </p15:guide>
        <p15:guide id="20" pos="6312" userDrawn="1">
          <p15:clr>
            <a:srgbClr val="F26B43"/>
          </p15:clr>
        </p15:guide>
        <p15:guide id="21" orient="horz" pos="1049" userDrawn="1">
          <p15:clr>
            <a:srgbClr val="F26B43"/>
          </p15:clr>
        </p15:guide>
        <p15:guide id="22" orient="horz" pos="6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rfondationdeloitte@deloitte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201" y="5741208"/>
            <a:ext cx="7549325" cy="505645"/>
          </a:xfrm>
        </p:spPr>
        <p:txBody>
          <a:bodyPr/>
          <a:lstStyle/>
          <a:p>
            <a:r>
              <a:rPr lang="fr-FR" b="1" dirty="0"/>
              <a:t>Prix de la Fondation Deloitte</a:t>
            </a:r>
            <a:br>
              <a:rPr lang="fr-FR" b="1" dirty="0"/>
            </a:br>
            <a:r>
              <a:rPr lang="fr-FR" dirty="0"/>
              <a:t>Dossier de candidature du projet [Insérer nom du projet]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Fondation d’Entreprise Deloitte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fr-FR"/>
              <a:t>© 2019 Fondation d'Entreprise Deloitte - Document Confidentiel</a:t>
            </a:r>
            <a:endParaRPr lang="fr-FR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75CE7BD-4FDC-48B4-AEDD-F933A21007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167" y="395339"/>
            <a:ext cx="1300068" cy="64918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13D1BF3-884E-4725-9061-4D3336D1CCF0}"/>
              </a:ext>
            </a:extLst>
          </p:cNvPr>
          <p:cNvSpPr/>
          <p:nvPr/>
        </p:nvSpPr>
        <p:spPr bwMode="gray">
          <a:xfrm>
            <a:off x="4424526" y="1629000"/>
            <a:ext cx="3600000" cy="3600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fr-FR" sz="1600" b="1" dirty="0">
                <a:solidFill>
                  <a:schemeClr val="tx1"/>
                </a:solidFill>
              </a:rPr>
              <a:t>Insérer une photo et un logo pour </a:t>
            </a:r>
            <a:r>
              <a:rPr lang="fr-FR" sz="1600" b="1" dirty="0" smtClean="0">
                <a:solidFill>
                  <a:schemeClr val="tx1"/>
                </a:solidFill>
              </a:rPr>
              <a:t>votre</a:t>
            </a:r>
            <a:r>
              <a:rPr lang="fr-FR" sz="1600" b="1" dirty="0" smtClean="0">
                <a:solidFill>
                  <a:schemeClr val="tx1"/>
                </a:solidFill>
              </a:rPr>
              <a:t> </a:t>
            </a:r>
            <a:r>
              <a:rPr lang="fr-FR" sz="1600" b="1" dirty="0">
                <a:solidFill>
                  <a:schemeClr val="tx1"/>
                </a:solidFill>
              </a:rPr>
              <a:t>projet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36670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/>
              <a:t>Document Confidentiel</a:t>
            </a:r>
            <a:endParaRPr lang="fr-FR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1"/>
            <a:r>
              <a:rPr lang="fr-FR" dirty="0"/>
              <a:t>A propos de Deloitte </a:t>
            </a:r>
          </a:p>
          <a:p>
            <a:r>
              <a:rPr lang="fr-FR" dirty="0"/>
              <a:t>Deloitte fait référence à un ou plusieurs cabinets membres de Deloitte Touche </a:t>
            </a:r>
            <a:r>
              <a:rPr lang="fr-FR" dirty="0" err="1"/>
              <a:t>Tohmatsu</a:t>
            </a:r>
            <a:r>
              <a:rPr lang="fr-FR" dirty="0"/>
              <a:t> Limited (</a:t>
            </a:r>
            <a:r>
              <a:rPr lang="fr-FR" dirty="0" err="1"/>
              <a:t>DTTL</a:t>
            </a:r>
            <a:r>
              <a:rPr lang="fr-FR" dirty="0"/>
              <a:t>), société de droit anglais (« </a:t>
            </a: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err="1"/>
              <a:t>company</a:t>
            </a:r>
            <a:r>
              <a:rPr lang="fr-FR" dirty="0"/>
              <a:t> </a:t>
            </a:r>
            <a:r>
              <a:rPr lang="fr-FR" dirty="0" err="1"/>
              <a:t>limited</a:t>
            </a:r>
            <a:r>
              <a:rPr lang="fr-FR" dirty="0"/>
              <a:t> by </a:t>
            </a:r>
            <a:r>
              <a:rPr lang="fr-FR" dirty="0" err="1"/>
              <a:t>guarantee</a:t>
            </a:r>
            <a:r>
              <a:rPr lang="fr-FR" dirty="0"/>
              <a:t> »), et à son réseau de cabinets membres constitués en entités indépendantes et juridiquement distinctes. </a:t>
            </a:r>
            <a:r>
              <a:rPr lang="fr-FR" dirty="0" err="1"/>
              <a:t>DTTL</a:t>
            </a:r>
            <a:r>
              <a:rPr lang="fr-FR" dirty="0"/>
              <a:t> (ou « Deloitte Global ») ne fournit pas de services à des clients. Pour en savoir plus sur notre réseau global de firmes membres : www.deloitte.com/about. En France, Deloitte SAS est le cabinet membre de Deloitte Touche </a:t>
            </a:r>
            <a:r>
              <a:rPr lang="fr-FR" dirty="0" err="1"/>
              <a:t>Tohmatsu</a:t>
            </a:r>
            <a:r>
              <a:rPr lang="fr-FR" dirty="0"/>
              <a:t> Limited, et les services professionnels sont rendus par ses filiales et ses affiliés.</a:t>
            </a:r>
          </a:p>
          <a:p>
            <a:r>
              <a:rPr lang="fr-FR" dirty="0"/>
              <a:t>Deloitte fournit des services professionnels en audit &amp; assurance, consulting, </a:t>
            </a:r>
            <a:r>
              <a:rPr lang="fr-FR" dirty="0" err="1"/>
              <a:t>financial</a:t>
            </a:r>
            <a:r>
              <a:rPr lang="fr-FR" dirty="0"/>
              <a:t> </a:t>
            </a:r>
            <a:r>
              <a:rPr lang="fr-FR" dirty="0" err="1"/>
              <a:t>advisory</a:t>
            </a:r>
            <a:r>
              <a:rPr lang="fr-FR" dirty="0"/>
              <a:t>, </a:t>
            </a:r>
            <a:r>
              <a:rPr lang="fr-FR" dirty="0" err="1"/>
              <a:t>risk</a:t>
            </a:r>
            <a:r>
              <a:rPr lang="fr-FR" dirty="0"/>
              <a:t> </a:t>
            </a:r>
            <a:r>
              <a:rPr lang="fr-FR" dirty="0" err="1"/>
              <a:t>advisory</a:t>
            </a:r>
            <a:r>
              <a:rPr lang="fr-FR" dirty="0"/>
              <a:t>, juridique &amp; fiscal et expertise comptable à ses clients des secteurs public et privé, quel que soit leur domaine d’activité. Deloitte sert quatre entreprises sur cinq du Fortune Global 500® </a:t>
            </a:r>
            <a:r>
              <a:rPr lang="fr-FR" dirty="0" err="1"/>
              <a:t>companies</a:t>
            </a:r>
            <a:r>
              <a:rPr lang="fr-FR" dirty="0"/>
              <a:t> à travers un réseau de firmes membres dans plus de 150 pays, et allie des compétences de niveau international à un service de grande qualité afin d’aider ses clients à répondre à leurs enjeux les plus complexes. Pour en savoir plus sur la manière dont nos 264 000 professionnels </a:t>
            </a:r>
            <a:r>
              <a:rPr lang="fr-FR" dirty="0" err="1"/>
              <a:t>make</a:t>
            </a:r>
            <a:r>
              <a:rPr lang="fr-FR" dirty="0"/>
              <a:t> an impact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matters</a:t>
            </a:r>
            <a:r>
              <a:rPr lang="fr-FR" dirty="0"/>
              <a:t> (agissent pour ce qui compte), connectez-vous et échangez avec nous sur Facebook, LinkedIn ou Twitter.   </a:t>
            </a:r>
          </a:p>
          <a:p>
            <a:r>
              <a:rPr lang="fr-FR" dirty="0"/>
              <a:t>En France, Deloitte mobilise un ensemble de compétences diversifiées pour répondre aux enjeux de ses clients, de toutes tailles et de tous secteurs – des grandes entreprises multinationales aux microentreprises locales, en passant par les </a:t>
            </a:r>
            <a:r>
              <a:rPr lang="fr-FR" dirty="0" err="1"/>
              <a:t>ETI</a:t>
            </a:r>
            <a:r>
              <a:rPr lang="fr-FR" dirty="0"/>
              <a:t> et PME. Fort de l’expertise de ses 11 300 collaborateurs et associés, Deloitte en France est un acteur de référence en audit &amp; assurance, consulting, </a:t>
            </a:r>
            <a:r>
              <a:rPr lang="fr-FR" dirty="0" err="1"/>
              <a:t>financial</a:t>
            </a:r>
            <a:r>
              <a:rPr lang="fr-FR" dirty="0"/>
              <a:t> </a:t>
            </a:r>
            <a:r>
              <a:rPr lang="fr-FR" dirty="0" err="1"/>
              <a:t>advisory</a:t>
            </a:r>
            <a:r>
              <a:rPr lang="fr-FR" dirty="0"/>
              <a:t>, </a:t>
            </a:r>
            <a:r>
              <a:rPr lang="fr-FR" dirty="0" err="1"/>
              <a:t>risk</a:t>
            </a:r>
            <a:r>
              <a:rPr lang="fr-FR" dirty="0"/>
              <a:t> </a:t>
            </a:r>
            <a:r>
              <a:rPr lang="fr-FR" dirty="0" err="1"/>
              <a:t>advisory</a:t>
            </a:r>
            <a:r>
              <a:rPr lang="fr-FR" dirty="0"/>
              <a:t>, juridique &amp; fiscal et expertise comptable, dans le cadre d’une offre pluridisciplinaire et de principes d’action en phase avec les exigences de notre environnement.</a:t>
            </a:r>
          </a:p>
          <a:p>
            <a:r>
              <a:rPr lang="fr-FR" dirty="0"/>
              <a:t>© 2019 Fondation d’</a:t>
            </a:r>
            <a:r>
              <a:rPr lang="fr-FR" dirty="0" err="1"/>
              <a:t>Enteprise</a:t>
            </a:r>
            <a:r>
              <a:rPr lang="fr-FR" dirty="0"/>
              <a:t> Deloitte. Membre de Deloitte Touche </a:t>
            </a:r>
            <a:r>
              <a:rPr lang="fr-FR" dirty="0" err="1"/>
              <a:t>Tohmatsu</a:t>
            </a:r>
            <a:r>
              <a:rPr lang="fr-FR" dirty="0"/>
              <a:t> Limited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FF325C5-8C2C-446B-A76A-69E855C0C1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167" y="395339"/>
            <a:ext cx="1300068" cy="64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1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L’équipe Fondation est </a:t>
            </a:r>
            <a:r>
              <a:rPr lang="fr-FR" dirty="0" smtClean="0"/>
              <a:t>heureuse de vous </a:t>
            </a:r>
            <a:r>
              <a:rPr lang="fr-FR" dirty="0"/>
              <a:t>proposer ce dossier d’inscription au Prix de la Fondation </a:t>
            </a:r>
            <a:r>
              <a:rPr lang="fr-FR" dirty="0" smtClean="0"/>
              <a:t>Deloitte.</a:t>
            </a:r>
            <a:endParaRPr lang="fr-FR" dirty="0"/>
          </a:p>
          <a:p>
            <a:pPr lvl="0"/>
            <a:endParaRPr lang="fr-FR" dirty="0"/>
          </a:p>
          <a:p>
            <a:pPr lvl="1"/>
            <a:r>
              <a:rPr lang="fr-FR" b="0" dirty="0"/>
              <a:t>Depuis 2015, le Prix de la Fondation Deloitte récompense chaque année les projets étudiants à vocation sociale ou humanitaire à impact durable dans les domaines de l’éducation et du développement solidaire. </a:t>
            </a:r>
          </a:p>
          <a:p>
            <a:pPr lvl="1"/>
            <a:r>
              <a:rPr lang="fr-FR" b="0" dirty="0"/>
              <a:t>Deloitte accompagne les lauréats dans la concrétisation de leurs actions, grâce à une aide financière et à du mécénat de compétences</a:t>
            </a:r>
          </a:p>
          <a:p>
            <a:pPr lvl="1"/>
            <a:endParaRPr lang="fr-FR" b="0" dirty="0"/>
          </a:p>
          <a:p>
            <a:pPr lvl="1"/>
            <a:r>
              <a:rPr lang="fr-FR" b="0" dirty="0"/>
              <a:t>Ce dossier est à rendre avant le </a:t>
            </a:r>
            <a:r>
              <a:rPr lang="fr-FR" dirty="0"/>
              <a:t>23 avril 2019</a:t>
            </a:r>
            <a:r>
              <a:rPr lang="fr-FR" b="0" dirty="0"/>
              <a:t> par mail à </a:t>
            </a:r>
            <a:r>
              <a:rPr lang="fr-FR" b="0" dirty="0">
                <a:hlinkClick r:id="rId3"/>
              </a:rPr>
              <a:t>frfondationdeloitte@deloitte.fr</a:t>
            </a:r>
            <a:r>
              <a:rPr lang="fr-FR" b="0" dirty="0"/>
              <a:t>.</a:t>
            </a:r>
          </a:p>
          <a:p>
            <a:pPr lvl="1"/>
            <a:r>
              <a:rPr lang="fr-FR" b="0" dirty="0"/>
              <a:t>A partir du </a:t>
            </a:r>
            <a:r>
              <a:rPr lang="fr-FR" dirty="0"/>
              <a:t>2 mai 2019</a:t>
            </a:r>
            <a:r>
              <a:rPr lang="fr-FR" b="0" dirty="0"/>
              <a:t>, les 20 dossiers finalistes devront mener leur campagne pour le Prix du Public.</a:t>
            </a:r>
          </a:p>
          <a:p>
            <a:pPr lvl="1"/>
            <a:r>
              <a:rPr lang="fr-FR" b="0" dirty="0"/>
              <a:t>Les finalistes soutiendront leur projet devant un jury de professionnels composé d’experts Deloitte et d’investisseurs de la finance </a:t>
            </a:r>
            <a:r>
              <a:rPr lang="fr-FR" b="0" dirty="0" smtClean="0"/>
              <a:t>responsable le </a:t>
            </a:r>
            <a:r>
              <a:rPr lang="fr-FR" dirty="0" smtClean="0"/>
              <a:t>14 mai 2019 </a:t>
            </a:r>
            <a:r>
              <a:rPr lang="fr-FR" b="0" dirty="0" smtClean="0"/>
              <a:t>et la remise des Prix aura lieu à Paris le </a:t>
            </a:r>
            <a:r>
              <a:rPr lang="fr-FR" dirty="0" smtClean="0"/>
              <a:t>22 mai</a:t>
            </a:r>
            <a:r>
              <a:rPr lang="fr-FR" b="0" dirty="0" smtClean="0"/>
              <a:t>.</a:t>
            </a:r>
            <a:endParaRPr lang="fr-FR" b="0" dirty="0"/>
          </a:p>
          <a:p>
            <a:pPr lvl="1"/>
            <a:endParaRPr lang="fr-FR" b="0" dirty="0"/>
          </a:p>
          <a:p>
            <a:pPr lvl="1"/>
            <a:r>
              <a:rPr lang="fr-FR" b="0" dirty="0"/>
              <a:t>Pour toute question, vous pouvez joindre par mail à </a:t>
            </a:r>
            <a:r>
              <a:rPr lang="fr-FR" b="0" dirty="0">
                <a:hlinkClick r:id="rId3"/>
              </a:rPr>
              <a:t>frfondationdeloitte@deloitte.fr</a:t>
            </a:r>
            <a:r>
              <a:rPr lang="fr-FR" b="0" dirty="0"/>
              <a:t>, </a:t>
            </a:r>
            <a:r>
              <a:rPr lang="fr-FR" b="0" dirty="0" smtClean="0"/>
              <a:t>ou </a:t>
            </a:r>
            <a:r>
              <a:rPr lang="fr-FR" b="0" dirty="0" err="1"/>
              <a:t>Guilène</a:t>
            </a:r>
            <a:r>
              <a:rPr lang="fr-FR" b="0" dirty="0"/>
              <a:t> Bertin, secrétaire générale de la </a:t>
            </a:r>
            <a:r>
              <a:rPr lang="fr-FR" b="0" dirty="0" smtClean="0"/>
              <a:t>Fondation, à l’adresse gbertinperri@deloitte.fr.</a:t>
            </a:r>
            <a:endParaRPr lang="fr-FR" b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  <a:endParaRPr lang="fr-FR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ts val="800"/>
              </a:spcBef>
              <a:buSzPct val="100000"/>
              <a:buFont typeface="Arial"/>
              <a:buNone/>
            </a:pPr>
            <a:fld id="{C632AA51-054D-4843-AB85-50DC46A393FE}" type="slidenum">
              <a:rPr lang="fr-FR" smtClean="0"/>
              <a:pPr>
                <a:spcBef>
                  <a:spcPts val="800"/>
                </a:spcBef>
                <a:buSzPct val="100000"/>
                <a:buFont typeface="Arial"/>
                <a:buNone/>
              </a:pPr>
              <a:t>2</a:t>
            </a:fld>
            <a:endParaRPr lang="fr-FR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694E49C-68A3-4D7C-9647-FB7EC798F8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167" y="395339"/>
            <a:ext cx="1300068" cy="649183"/>
          </a:xfrm>
          <a:prstGeom prst="rect">
            <a:avLst/>
          </a:prstGeom>
        </p:spPr>
      </p:pic>
      <p:sp>
        <p:nvSpPr>
          <p:cNvPr id="13" name="Footer Placeholder 18">
            <a:extLst>
              <a:ext uri="{FF2B5EF4-FFF2-40B4-BE49-F238E27FC236}">
                <a16:creationId xmlns:a16="http://schemas.microsoft.com/office/drawing/2014/main" id="{1834CC81-83BA-401A-8CD9-244000228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1649" y="6477000"/>
            <a:ext cx="5355168" cy="100156"/>
          </a:xfrm>
        </p:spPr>
        <p:txBody>
          <a:bodyPr/>
          <a:lstStyle/>
          <a:p>
            <a:pPr>
              <a:spcBef>
                <a:spcPts val="600"/>
              </a:spcBef>
              <a:buSzPct val="100000"/>
            </a:pPr>
            <a:r>
              <a:rPr lang="fr-FR" dirty="0"/>
              <a:t>© 2019 Fondation d'Entreprise Deloitte - Document Confidentiel</a:t>
            </a:r>
          </a:p>
        </p:txBody>
      </p:sp>
    </p:spTree>
    <p:extLst>
      <p:ext uri="{BB962C8B-B14F-4D97-AF65-F5344CB8AC3E}">
        <p14:creationId xmlns:p14="http://schemas.microsoft.com/office/powerpoint/2010/main" val="188660399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A55AD08-29D7-4E08-9066-AEDFACA95F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[Nom du Projet]</a:t>
            </a:r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B5E758B-5AA7-45C7-AD9E-758EA1298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Caractéristiques Générales du Projet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9CFE1FB9-98C3-4514-9E65-02AD99873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51" y="1700213"/>
            <a:ext cx="5594349" cy="4678987"/>
          </a:xfrm>
        </p:spPr>
        <p:txBody>
          <a:bodyPr/>
          <a:lstStyle/>
          <a:p>
            <a:r>
              <a:rPr lang="fr-FR" b="1" dirty="0"/>
              <a:t>Résumé du projet </a:t>
            </a:r>
          </a:p>
          <a:p>
            <a:r>
              <a:rPr lang="fr-FR" dirty="0"/>
              <a:t>[2 lignes]</a:t>
            </a:r>
          </a:p>
          <a:p>
            <a:endParaRPr lang="fr-FR" b="1" dirty="0"/>
          </a:p>
          <a:p>
            <a:r>
              <a:rPr lang="fr-FR" b="1" dirty="0"/>
              <a:t>Montant total nécessaire pour le projet</a:t>
            </a:r>
          </a:p>
          <a:p>
            <a:r>
              <a:rPr lang="fr-FR" dirty="0"/>
              <a:t>[Total en euros]</a:t>
            </a:r>
          </a:p>
          <a:p>
            <a:endParaRPr lang="fr-FR" b="1" dirty="0"/>
          </a:p>
          <a:p>
            <a:r>
              <a:rPr lang="fr-FR" b="1" dirty="0"/>
              <a:t>Localisation du projet</a:t>
            </a:r>
          </a:p>
          <a:p>
            <a:r>
              <a:rPr lang="fr-FR" dirty="0"/>
              <a:t>[Ville, pays où aura lieu la mission]</a:t>
            </a:r>
          </a:p>
          <a:p>
            <a:endParaRPr lang="fr-FR" dirty="0"/>
          </a:p>
          <a:p>
            <a:r>
              <a:rPr lang="fr-FR" b="1" dirty="0"/>
              <a:t>Dates du projet</a:t>
            </a:r>
          </a:p>
          <a:p>
            <a:r>
              <a:rPr lang="fr-FR" dirty="0"/>
              <a:t>[Dates et durée du projet]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CA33E397-11FC-4B62-90BE-4BE9FFFC4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100000"/>
            </a:pPr>
            <a:r>
              <a:rPr lang="fr-FR" dirty="0"/>
              <a:t>© 2019 Fondation d'Entreprise Deloitte - Document Confidentiel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5DB892ED-17A8-4E6B-8156-C24AF90B4E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3</a:t>
            </a:fld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D69E4CD-3184-4B86-A05E-FB385D67C1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167" y="395339"/>
            <a:ext cx="1300068" cy="64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8958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A55AD08-29D7-4E08-9066-AEDFACA95F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[Nom du Projet]</a:t>
            </a:r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B5E758B-5AA7-45C7-AD9E-758EA1298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Description du projet 1/2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9CFE1FB9-98C3-4514-9E65-02AD99873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Bénéficiaires</a:t>
            </a:r>
          </a:p>
          <a:p>
            <a:r>
              <a:rPr lang="fr-FR" dirty="0"/>
              <a:t>[Présenter ici les bénéficiaires finaux du projet.]</a:t>
            </a:r>
          </a:p>
          <a:p>
            <a:endParaRPr lang="fr-FR" dirty="0"/>
          </a:p>
          <a:p>
            <a:r>
              <a:rPr lang="fr-FR" b="1" dirty="0"/>
              <a:t>Présentation du projet</a:t>
            </a:r>
          </a:p>
          <a:p>
            <a:r>
              <a:rPr lang="fr-FR" dirty="0"/>
              <a:t>[Décrire ici votre projet. Votre présentation doit être rédigée de manière claire et attractive. </a:t>
            </a:r>
          </a:p>
          <a:p>
            <a:r>
              <a:rPr lang="fr-FR" dirty="0"/>
              <a:t>Elle doit permettre de comprendre :</a:t>
            </a:r>
          </a:p>
          <a:p>
            <a:pPr marL="171450" indent="-171450">
              <a:buFontTx/>
              <a:buChar char="-"/>
            </a:pPr>
            <a:r>
              <a:rPr lang="fr-FR" dirty="0"/>
              <a:t>A quel besoin/problème répondez-vous ?</a:t>
            </a:r>
          </a:p>
          <a:p>
            <a:pPr marL="171450" indent="-171450">
              <a:buFontTx/>
              <a:buChar char="-"/>
            </a:pPr>
            <a:r>
              <a:rPr lang="fr-FR" dirty="0"/>
              <a:t>Quelle solution apportez-vous ? comment ?</a:t>
            </a:r>
          </a:p>
          <a:p>
            <a:pPr marL="171450" indent="-171450">
              <a:buFontTx/>
              <a:buChar char="-"/>
            </a:pPr>
            <a:r>
              <a:rPr lang="fr-FR" dirty="0"/>
              <a:t>Que recherchez vous ? pour quoi faire ?</a:t>
            </a:r>
          </a:p>
          <a:p>
            <a:pPr marL="171450" indent="-171450">
              <a:buFontTx/>
              <a:buChar char="-"/>
            </a:pPr>
            <a:r>
              <a:rPr lang="fr-FR" dirty="0"/>
              <a:t>Où en êtes-vous ?]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C3FEA9-1DFF-4088-BC9F-57E4A8A04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75676-FF9C-4C7E-8923-4A5B57BA51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AA8AA5-5F99-4E5C-8650-820F827147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167" y="395339"/>
            <a:ext cx="1300068" cy="64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9114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A55AD08-29D7-4E08-9066-AEDFACA95F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[Nom du Projet]</a:t>
            </a:r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B5E758B-5AA7-45C7-AD9E-758EA1298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Description du projet 2/2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9CFE1FB9-98C3-4514-9E65-02AD99873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Complémentarité avec l’existant</a:t>
            </a:r>
          </a:p>
          <a:p>
            <a:r>
              <a:rPr lang="fr-FR" dirty="0"/>
              <a:t>[Décrire ici clairement les interactions/synergies avec les programmes déjà en place et la valeur ajoutée du projet.]</a:t>
            </a:r>
          </a:p>
          <a:p>
            <a:endParaRPr lang="fr-FR" dirty="0"/>
          </a:p>
          <a:p>
            <a:r>
              <a:rPr lang="fr-FR" b="1" dirty="0"/>
              <a:t>Valeur sociale/environnementale créée</a:t>
            </a:r>
          </a:p>
          <a:p>
            <a:r>
              <a:rPr lang="fr-FR" dirty="0"/>
              <a:t>[Décrire ici la valeur créée par le projet et l’utilité du service ou du produit qui est apportée au bénéficiaire final.]</a:t>
            </a:r>
          </a:p>
          <a:p>
            <a:endParaRPr lang="fr-FR" dirty="0"/>
          </a:p>
          <a:p>
            <a:r>
              <a:rPr lang="fr-FR" b="1" dirty="0"/>
              <a:t>Mesure d’impact social et environnemental</a:t>
            </a:r>
            <a:endParaRPr lang="fr-FR" dirty="0"/>
          </a:p>
          <a:p>
            <a:r>
              <a:rPr lang="fr-FR" dirty="0"/>
              <a:t>[Décrire ici la manière dont vous allez mesurer le succès de votre projet.]</a:t>
            </a:r>
          </a:p>
          <a:p>
            <a:endParaRPr lang="fr-FR" dirty="0"/>
          </a:p>
          <a:p>
            <a:r>
              <a:rPr lang="fr-FR" b="1" dirty="0"/>
              <a:t>Pérennité du projet</a:t>
            </a:r>
          </a:p>
          <a:p>
            <a:r>
              <a:rPr lang="fr-FR" dirty="0"/>
              <a:t>[Décrire ici la manière dont vous comptez vous assurer de la pérennité du projet, et suivre les avancements d’année en année.]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7B7D01-FDCD-4318-90E6-939C36256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C6B7F1-F39E-4161-8DB6-15000FC11F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0491833-9A0F-4A11-95A5-9095085E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167" y="395339"/>
            <a:ext cx="1300068" cy="64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1135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21A6C3-1264-40EA-BCE8-17A65727A4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[Nom du Projet]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B5BCCA-DA38-4BB9-9566-2F3FE6CF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Équipe Projet et Partenaires 1/2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65ED8-2576-4192-818D-60030E5C1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Présentation de la structure</a:t>
            </a:r>
          </a:p>
          <a:p>
            <a:r>
              <a:rPr lang="fr-FR" dirty="0"/>
              <a:t>[Décrire ici votre association: nom, origine, mission générale, adresse, ville, pays.]</a:t>
            </a:r>
          </a:p>
          <a:p>
            <a:r>
              <a:rPr lang="fr-FR" dirty="0"/>
              <a:t>[Décrire ici et inclure les liens des moyens de communication numériques: site internet, email, réseaux sociaux.]</a:t>
            </a:r>
          </a:p>
          <a:p>
            <a:endParaRPr lang="fr-FR" dirty="0"/>
          </a:p>
          <a:p>
            <a:r>
              <a:rPr lang="fr-FR" b="1" dirty="0"/>
              <a:t>Présentation des partenaires de la mission</a:t>
            </a:r>
          </a:p>
          <a:p>
            <a:r>
              <a:rPr lang="fr-FR" dirty="0"/>
              <a:t>Par partenaire : [Nom du partenaire, pays du partenaire, type de partenaire, description du partenariat.]</a:t>
            </a:r>
          </a:p>
          <a:p>
            <a:endParaRPr lang="fr-FR" dirty="0"/>
          </a:p>
          <a:p>
            <a:r>
              <a:rPr lang="fr-FR" b="1" dirty="0"/>
              <a:t>Partenariat avec la Fondation d’Entreprise Deloitte</a:t>
            </a:r>
          </a:p>
          <a:p>
            <a:r>
              <a:rPr lang="fr-FR" dirty="0"/>
              <a:t>[Comment imaginez-vous un partenariat avec Deloitte ? Que pouvons-nous vous apporter sur la durée ?]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5499265-66D6-4C82-872C-D840B792C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DFB239-0B52-4342-9F6D-0E99DC439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6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A8AF99-D892-4A53-A40D-1B14BFF386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167" y="395339"/>
            <a:ext cx="1300068" cy="64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33329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21A6C3-1264-40EA-BCE8-17A65727A4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[Nom du Projet]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B5BCCA-DA38-4BB9-9566-2F3FE6CF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Équipe Projet et Partenaires 2/2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65ED8-2576-4192-818D-60030E5C1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Présentation des porteurs de projet</a:t>
            </a:r>
          </a:p>
          <a:p>
            <a:r>
              <a:rPr lang="fr-FR" dirty="0"/>
              <a:t>[Par porteur de projet : [Nom, Prénom, Type de formation, Établissement/École/Université, adresse email, numéro de téléphone.]</a:t>
            </a:r>
          </a:p>
          <a:p>
            <a:endParaRPr lang="fr-FR" b="1" dirty="0"/>
          </a:p>
          <a:p>
            <a:r>
              <a:rPr lang="fr-FR" b="1" dirty="0"/>
              <a:t>Motivations personnelles des porteurs de projet</a:t>
            </a:r>
          </a:p>
          <a:p>
            <a:r>
              <a:rPr lang="fr-FR" dirty="0"/>
              <a:t>[Indiquez ici toutes les informations que vous souhaitez communiquer à l’équipe qui étudiera votre projet.]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5499265-66D6-4C82-872C-D840B792C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DFB239-0B52-4342-9F6D-0E99DC439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7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17A82A1-A95F-4891-8E49-D61DE33C41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167" y="395339"/>
            <a:ext cx="1300068" cy="64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394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21A6C3-1264-40EA-BCE8-17A65727A4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[Nom du Projet]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B5BCCA-DA38-4BB9-9566-2F3FE6CF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Volet technique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65ED8-2576-4192-818D-60030E5C1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Compétences et expérience personnelles</a:t>
            </a:r>
          </a:p>
          <a:p>
            <a:r>
              <a:rPr lang="fr-FR" dirty="0"/>
              <a:t>[Décrire ici votre expérience personnelle dans le déploiement de votre solution. </a:t>
            </a:r>
          </a:p>
          <a:p>
            <a:r>
              <a:rPr lang="fr-FR" dirty="0"/>
              <a:t>Quelles sont vos compétences techniques utiles pour le déploiement du projet ?</a:t>
            </a:r>
          </a:p>
          <a:p>
            <a:r>
              <a:rPr lang="fr-FR" dirty="0"/>
              <a:t>Que comptez-vous apprendre lors de votre mission ? Comment comptez-vous vous former ?]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0522E-8F39-4EF5-BAED-DE1EFE85D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6593A-BB8B-493C-99A1-0EF862047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B3AC1F-CEB4-4520-96CD-90F6D10512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167" y="395339"/>
            <a:ext cx="1300068" cy="64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1016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21A6C3-1264-40EA-BCE8-17A65727A4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[Nom du Projet]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B5BCCA-DA38-4BB9-9566-2F3FE6CF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Aspect financier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65ED8-2576-4192-818D-60030E5C1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/>
              <a:t>Eléments</a:t>
            </a:r>
            <a:r>
              <a:rPr lang="fr-FR" b="1" dirty="0"/>
              <a:t> financiers</a:t>
            </a:r>
          </a:p>
          <a:p>
            <a:r>
              <a:rPr lang="fr-FR" dirty="0"/>
              <a:t>[Merci d’annexer un compte de résultat simplifié de l’association pour l’exercice 2018 et votre budget prévisionnel pour 2019.]</a:t>
            </a:r>
            <a:endParaRPr lang="fr-FR" b="1" dirty="0"/>
          </a:p>
          <a:p>
            <a:endParaRPr lang="fr-FR" b="1" dirty="0"/>
          </a:p>
          <a:p>
            <a:r>
              <a:rPr lang="fr-FR" b="1" dirty="0"/>
              <a:t>Origine des fonds</a:t>
            </a:r>
          </a:p>
          <a:p>
            <a:r>
              <a:rPr lang="fr-FR" dirty="0"/>
              <a:t>[Décrire ici l’origine des ressources collectées pour la mission. </a:t>
            </a:r>
          </a:p>
          <a:p>
            <a:r>
              <a:rPr lang="fr-FR" dirty="0"/>
              <a:t>Détaillez toutes les sources de ressources, et précisez si elles sont garanties ou non.]</a:t>
            </a:r>
          </a:p>
          <a:p>
            <a:endParaRPr lang="fr-FR" dirty="0"/>
          </a:p>
          <a:p>
            <a:r>
              <a:rPr lang="fr-FR" b="1" dirty="0"/>
              <a:t>Utilisation des fonds</a:t>
            </a:r>
          </a:p>
          <a:p>
            <a:r>
              <a:rPr lang="fr-FR" dirty="0"/>
              <a:t>[Décrire ici les postes de dépense de la mission. </a:t>
            </a:r>
          </a:p>
          <a:p>
            <a:r>
              <a:rPr lang="fr-FR" dirty="0"/>
              <a:t>Vous détaillerez les dépenses essentielles, et les dépenses supplémentaires possibles si les fonds sont suffisants.]</a:t>
            </a:r>
          </a:p>
          <a:p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0522E-8F39-4EF5-BAED-DE1EFE85D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100000"/>
            </a:pPr>
            <a:r>
              <a:rPr lang="fr-FR"/>
              <a:t>© 2019 Fondation d'Entreprise Deloitte - Document Confidentiel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6593A-BB8B-493C-99A1-0EF862047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100000"/>
            </a:pPr>
            <a:fld id="{4654C24A-AA93-4318-A7E9-AF587A936244}" type="slidenum">
              <a:rPr lang="en-US" smtClean="0"/>
              <a:pPr>
                <a:spcBef>
                  <a:spcPts val="600"/>
                </a:spcBef>
                <a:buSzPct val="100000"/>
              </a:pPr>
              <a:t>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B3AC1F-CEB4-4520-96CD-90F6D10512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167" y="395339"/>
            <a:ext cx="1300068" cy="64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84956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eme Deloitte 2018">
  <a:themeElements>
    <a:clrScheme name="Deloitte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954F72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 Deloitte 2018" id="{963D037F-A1A4-441A-9753-13E81B87B6AE}" vid="{98F1A3E5-34FA-4836-8132-D013F90396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848</Words>
  <Application>Microsoft Office PowerPoint</Application>
  <PresentationFormat>Widescreen</PresentationFormat>
  <Paragraphs>113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Open Sans</vt:lpstr>
      <vt:lpstr>Verdana</vt:lpstr>
      <vt:lpstr>Wingdings 2</vt:lpstr>
      <vt:lpstr>Theme Deloitte 2018</vt:lpstr>
      <vt:lpstr>think-cell Slide</vt:lpstr>
      <vt:lpstr>PowerPoint Presentation</vt:lpstr>
      <vt:lpstr>Introduction</vt:lpstr>
      <vt:lpstr>Caractéristiques Générales du Projet</vt:lpstr>
      <vt:lpstr>Description du projet 1/2</vt:lpstr>
      <vt:lpstr>Description du projet 2/2</vt:lpstr>
      <vt:lpstr>Équipe Projet et Partenaires 1/2</vt:lpstr>
      <vt:lpstr>Équipe Projet et Partenaires 2/2</vt:lpstr>
      <vt:lpstr>Volet technique</vt:lpstr>
      <vt:lpstr>Aspect financier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Caractéristiques Générales du Projet</dc:title>
  <dc:creator>Viano, Agathe (FR - Paris)</dc:creator>
  <cp:lastModifiedBy>Bertin-Perri, Guilene (FR - Paris)</cp:lastModifiedBy>
  <cp:revision>19</cp:revision>
  <dcterms:created xsi:type="dcterms:W3CDTF">2018-12-17T12:34:09Z</dcterms:created>
  <dcterms:modified xsi:type="dcterms:W3CDTF">2018-12-21T15:08:39Z</dcterms:modified>
</cp:coreProperties>
</file>